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303" r:id="rId5"/>
    <p:sldId id="259" r:id="rId6"/>
    <p:sldId id="260" r:id="rId7"/>
    <p:sldId id="304" r:id="rId8"/>
    <p:sldId id="305" r:id="rId9"/>
    <p:sldId id="306" r:id="rId10"/>
    <p:sldId id="307" r:id="rId11"/>
  </p:sldIdLst>
  <p:sldSz cx="9144000" cy="5143500" type="screen16x9"/>
  <p:notesSz cx="6858000" cy="9144000"/>
  <p:embeddedFontLst>
    <p:embeddedFont>
      <p:font typeface="NanumGothic ExtraBold" panose="020B0600000101010101" charset="-127"/>
      <p:bold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9958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188fdc5a76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188fdc5a76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303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255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15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059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74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13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6" r:id="rId4"/>
    <p:sldLayoutId id="2147483657" r:id="rId5"/>
    <p:sldLayoutId id="214748365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hwi-doc.tistory.com/entry/%EC%8A%A4%ED%83%9C%ED%82%B9Stacking-%EC%99%84%EB%B2%BD-%EC%A0%95%EB%A6%A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kshin.tistory.com/entry/%EB%A8%B8%EC%8B%A0%EB%9F%AC%EB%8B%9D-11-%EC%95%99%EC%83%81%EB%B8%94-%ED%95%99%EC%8A%B5-Ensemble-Learning-%EB%B0%B0%EA%B9%85Bagging%EA%B3%BC-%EB%B6%80%EC%8A%A4%ED%8C%85Boosting" TargetMode="External"/><Relationship Id="rId5" Type="http://schemas.openxmlformats.org/officeDocument/2006/relationships/hyperlink" Target="https://dailyheumsi.tistory.com/115?category=877153" TargetMode="External"/><Relationship Id="rId4" Type="http://schemas.openxmlformats.org/officeDocument/2006/relationships/hyperlink" Target="https://www.youtube.com/watch?v=LsK-xG1cLY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스터디 </a:t>
            </a:r>
            <a:r>
              <a:rPr lang="ko-KR" altLang="en-US" sz="2500" b="1" dirty="0" err="1">
                <a:solidFill>
                  <a:srgbClr val="19264B"/>
                </a:solidFill>
              </a:rPr>
              <a:t>핸즈온</a:t>
            </a:r>
            <a:r>
              <a:rPr lang="ko-KR" altLang="en-US" sz="2500" b="1" dirty="0">
                <a:solidFill>
                  <a:srgbClr val="19264B"/>
                </a:solidFill>
              </a:rPr>
              <a:t> </a:t>
            </a:r>
            <a:r>
              <a:rPr lang="en-US" altLang="ko-KR" sz="2500" b="1" dirty="0">
                <a:solidFill>
                  <a:srgbClr val="19264B"/>
                </a:solidFill>
              </a:rPr>
              <a:t>3</a:t>
            </a:r>
            <a:r>
              <a:rPr lang="ko-KR" altLang="en-US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17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유상준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How Stacking works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?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0DFC440-3582-44C7-A410-0C5793BBE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963" y="993288"/>
            <a:ext cx="7548703" cy="384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971F1056-8C6C-42E0-8E62-D6FFDA483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65" y="845454"/>
            <a:ext cx="7548702" cy="404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8928F61C-F4F4-467D-9489-9182A419B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53" y="857639"/>
            <a:ext cx="7647900" cy="402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7DEB777C-0CA7-4203-9753-354D8D09A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40" y="798884"/>
            <a:ext cx="7598325" cy="40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EB017B88-0091-4D50-B245-C94FF1430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40" y="745946"/>
            <a:ext cx="7548702" cy="409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6968D0F3-2BCE-4C9C-9CB9-5AD1AB2F6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15" y="744976"/>
            <a:ext cx="7598325" cy="432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89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861900" y="1269018"/>
            <a:ext cx="22821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 : 김</a:t>
            </a:r>
            <a:r>
              <a:rPr lang="ko-KR" altLang="en-US" dirty="0"/>
              <a:t>태윤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2 : </a:t>
            </a:r>
            <a:r>
              <a:rPr lang="ko-KR" altLang="en-US" dirty="0" err="1"/>
              <a:t>오창준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3 : </a:t>
            </a:r>
            <a:r>
              <a:rPr lang="ko-KR" altLang="en-US" dirty="0"/>
              <a:t>유상준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스터디원</a:t>
            </a:r>
            <a:r>
              <a:rPr lang="ko-KR" altLang="en-US" dirty="0"/>
              <a:t> </a:t>
            </a:r>
            <a:r>
              <a:rPr lang="en-US" altLang="ko-KR" dirty="0"/>
              <a:t>4 : </a:t>
            </a:r>
            <a:r>
              <a:rPr lang="ko-KR" altLang="en-US" dirty="0"/>
              <a:t>김진우</a:t>
            </a:r>
            <a:endParaRPr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091106-5BF6-46A7-8F70-421410D2F8F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963" y="1379425"/>
            <a:ext cx="5153409" cy="32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E3C23A-8A18-45B6-A11D-BFD5D1BFB556}"/>
              </a:ext>
            </a:extLst>
          </p:cNvPr>
          <p:cNvSpPr txBox="1"/>
          <p:nvPr/>
        </p:nvSpPr>
        <p:spPr>
          <a:xfrm>
            <a:off x="6933104" y="3603768"/>
            <a:ext cx="2282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매주 목요일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저녁 </a:t>
            </a:r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정문카페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or zoom</a:t>
            </a:r>
          </a:p>
          <a:p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EAFE73-9B43-4F15-B966-0C56BC09D2B1}"/>
              </a:ext>
            </a:extLst>
          </p:cNvPr>
          <p:cNvSpPr txBox="1"/>
          <p:nvPr/>
        </p:nvSpPr>
        <p:spPr>
          <a:xfrm>
            <a:off x="1750219" y="1064419"/>
            <a:ext cx="282178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Ensemble learning</a:t>
            </a:r>
          </a:p>
          <a:p>
            <a:endParaRPr lang="en-US" altLang="ko-KR" dirty="0"/>
          </a:p>
          <a:p>
            <a:r>
              <a:rPr lang="en-US" altLang="ko-KR" dirty="0"/>
              <a:t>2. Random forest</a:t>
            </a:r>
          </a:p>
          <a:p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AdaBoost &amp; Gradient Boosting</a:t>
            </a:r>
          </a:p>
          <a:p>
            <a:endParaRPr lang="en-US" altLang="ko-KR" dirty="0"/>
          </a:p>
          <a:p>
            <a:r>
              <a:rPr lang="en-US" altLang="ko-KR" dirty="0"/>
              <a:t>4. Stacking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2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3" name="Google Shape;563;p42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4" name="Google Shape;5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54B281-81E8-F748-AF5F-841A84447331}"/>
              </a:ext>
            </a:extLst>
          </p:cNvPr>
          <p:cNvSpPr txBox="1"/>
          <p:nvPr/>
        </p:nvSpPr>
        <p:spPr>
          <a:xfrm>
            <a:off x="1353963" y="1053986"/>
            <a:ext cx="7771770" cy="393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참고자료 </a:t>
            </a:r>
            <a:r>
              <a:rPr kumimoji="1" lang="en-US" altLang="ko-KR" sz="1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 Light"/>
              </a:rPr>
              <a:t> </a:t>
            </a:r>
            <a:r>
              <a:rPr lang="en-US" altLang="ko-KR" sz="2000" b="0" i="0" dirty="0" err="1">
                <a:solidFill>
                  <a:srgbClr val="4183C4"/>
                </a:solidFill>
                <a:effectLst/>
                <a:latin typeface="Noto Sans Light"/>
                <a:hlinkClick r:id="rId4"/>
              </a:rPr>
              <a:t>StatQuest</a:t>
            </a:r>
            <a:r>
              <a:rPr lang="en-US" altLang="ko-KR" sz="2000" b="0" i="0" dirty="0">
                <a:solidFill>
                  <a:srgbClr val="4183C4"/>
                </a:solidFill>
                <a:effectLst/>
                <a:latin typeface="Noto Sans Light"/>
                <a:hlinkClick r:id="rId4"/>
              </a:rPr>
              <a:t> with Josh </a:t>
            </a:r>
            <a:r>
              <a:rPr lang="en-US" altLang="ko-KR" sz="2000" b="0" i="0" dirty="0" err="1">
                <a:solidFill>
                  <a:srgbClr val="4183C4"/>
                </a:solidFill>
                <a:effectLst/>
                <a:latin typeface="Noto Sans Light"/>
                <a:hlinkClick r:id="rId4"/>
              </a:rPr>
              <a:t>Starmer</a:t>
            </a:r>
            <a:r>
              <a:rPr lang="en-US" altLang="ko-KR" sz="2000" b="0" i="0" dirty="0">
                <a:solidFill>
                  <a:srgbClr val="4183C4"/>
                </a:solidFill>
                <a:effectLst/>
                <a:latin typeface="Noto Sans Light"/>
                <a:hlinkClick r:id="rId4"/>
              </a:rPr>
              <a:t> </a:t>
            </a:r>
            <a:r>
              <a:rPr lang="ko-KR" altLang="en-US" sz="2000" b="0" i="0" dirty="0">
                <a:solidFill>
                  <a:srgbClr val="4183C4"/>
                </a:solidFill>
                <a:effectLst/>
                <a:latin typeface="Noto Sans Light"/>
                <a:hlinkClick r:id="rId4"/>
              </a:rPr>
              <a:t>의 </a:t>
            </a:r>
            <a:r>
              <a:rPr lang="en-US" altLang="ko-KR" sz="2000" b="0" i="0" dirty="0" err="1">
                <a:solidFill>
                  <a:srgbClr val="4183C4"/>
                </a:solidFill>
                <a:effectLst/>
                <a:latin typeface="Noto Sans Light"/>
                <a:hlinkClick r:id="rId4"/>
              </a:rPr>
              <a:t>StatQuest</a:t>
            </a:r>
            <a:r>
              <a:rPr lang="en-US" altLang="ko-KR" sz="2000" b="0" i="0" dirty="0">
                <a:solidFill>
                  <a:srgbClr val="4183C4"/>
                </a:solidFill>
                <a:effectLst/>
                <a:latin typeface="Noto Sans Light"/>
                <a:hlinkClick r:id="rId4"/>
              </a:rPr>
              <a:t>: AdaBoost </a:t>
            </a:r>
            <a:r>
              <a:rPr lang="ko-KR" altLang="en-US" sz="2000" b="0" i="0" dirty="0">
                <a:solidFill>
                  <a:srgbClr val="4183C4"/>
                </a:solidFill>
                <a:effectLst/>
                <a:latin typeface="Noto Sans Light"/>
                <a:hlinkClick r:id="rId4"/>
              </a:rPr>
              <a:t>영상</a:t>
            </a:r>
            <a:endParaRPr lang="en-US" altLang="ko-KR" sz="2000" b="0" i="0" dirty="0">
              <a:solidFill>
                <a:srgbClr val="4183C4"/>
              </a:solidFill>
              <a:effectLst/>
              <a:latin typeface="Noto Sans Light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rgbClr val="4183C4"/>
                </a:solidFill>
                <a:latin typeface="Noto Sans Light"/>
                <a:ea typeface="Apple SD Gothic Neo" panose="02000300000000000000" pitchFamily="2" charset="-127"/>
              </a:rPr>
              <a:t>	</a:t>
            </a:r>
            <a:r>
              <a:rPr kumimoji="1" lang="en-US" altLang="ko-KR" sz="2000" dirty="0">
                <a:solidFill>
                  <a:srgbClr val="4183C4"/>
                </a:solidFill>
                <a:latin typeface="Noto Sans Light"/>
                <a:ea typeface="Apple SD Gothic Neo" panose="02000300000000000000" pitchFamily="2" charset="-127"/>
                <a:hlinkClick r:id="rId5"/>
              </a:rPr>
              <a:t>https://dailyheumsi.tistory.com/115?category=877153</a:t>
            </a:r>
            <a:endParaRPr kumimoji="1" lang="en-US" altLang="ko-KR" sz="2000" dirty="0">
              <a:solidFill>
                <a:srgbClr val="4183C4"/>
              </a:solidFill>
              <a:latin typeface="Noto Sans Light"/>
              <a:ea typeface="Apple SD Gothic Neo" panose="02000300000000000000" pitchFamily="2" charset="-127"/>
              <a:hlinkClick r:id="rId6"/>
            </a:endParaRPr>
          </a:p>
          <a:p>
            <a:pPr>
              <a:lnSpc>
                <a:spcPct val="150000"/>
              </a:lnSpc>
            </a:pPr>
            <a:endParaRPr kumimoji="1" lang="en-US" altLang="ko-KR" sz="1500" dirty="0">
              <a:solidFill>
                <a:srgbClr val="4183C4"/>
              </a:solidFill>
              <a:latin typeface="Noto Sans Light"/>
              <a:ea typeface="Apple SD Gothic Neo" panose="02000300000000000000" pitchFamily="2" charset="-127"/>
              <a:hlinkClick r:id="rId6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4183C4"/>
                </a:solidFill>
                <a:latin typeface="Noto Sans Light"/>
                <a:ea typeface="Apple SD Gothic Neo" panose="02000300000000000000" pitchFamily="2" charset="-127"/>
                <a:hlinkClick r:id="rId6"/>
              </a:rPr>
              <a:t>https://bkshin.tistory.com/entry/%EB%A8%B8%EC%8B%A0%EB%9F%AC%EB%8B%9D-11-%EC%95%99%EC%83%81%EB%B8%94-%ED%95%99%EC%8A%B5-Ensemble-Learning-%EB%B0%B0%EA%B9%85Bagging%EA%B3%BC-%EB%B6%80%EC%8A%A4%ED%8C%85Boosting</a:t>
            </a:r>
            <a:endParaRPr kumimoji="1" lang="en-US" altLang="ko-KR" sz="1500" dirty="0">
              <a:solidFill>
                <a:srgbClr val="4183C4"/>
              </a:solidFill>
              <a:latin typeface="Noto Sans Light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500" dirty="0">
              <a:solidFill>
                <a:srgbClr val="4183C4"/>
              </a:solidFill>
              <a:latin typeface="Noto Sans Light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hlinkClick r:id="rId7"/>
              </a:rPr>
              <a:t>https://hwi-doc.tistory.com/entry/%EC%8A%A4%ED%83%9C%ED%82%B9Stacking-%EC%99%84%EB%B2%BD-%EC%A0%95%EB%A6%AC</a:t>
            </a:r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kumimoji="1" lang="ko-KR" altLang="en-US" sz="1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1139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What is Ensemble learning?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3C1E60-7AAC-4906-B6A7-27CEFBACF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" r="11985"/>
          <a:stretch/>
        </p:blipFill>
        <p:spPr bwMode="auto">
          <a:xfrm>
            <a:off x="1408975" y="1429310"/>
            <a:ext cx="7543799" cy="241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818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516552" y="5810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 Ensemble learning..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606E5E-FB92-4175-83BC-1E72CDCCE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963" y="511357"/>
            <a:ext cx="3997966" cy="21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1DD6746-FCB0-4C15-89F2-1BBD97D62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84" y="2869993"/>
            <a:ext cx="3942145" cy="221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AF76FE-27EB-488E-AF8D-2C5A2DC66131}"/>
              </a:ext>
            </a:extLst>
          </p:cNvPr>
          <p:cNvSpPr txBox="1"/>
          <p:nvPr/>
        </p:nvSpPr>
        <p:spPr>
          <a:xfrm>
            <a:off x="5986041" y="1459661"/>
            <a:ext cx="28217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Bagging</a:t>
            </a:r>
          </a:p>
          <a:p>
            <a:endParaRPr lang="en-US" altLang="ko-KR" dirty="0"/>
          </a:p>
          <a:p>
            <a:r>
              <a:rPr lang="en-US" altLang="ko-KR" dirty="0"/>
              <a:t>- Random Forest</a:t>
            </a:r>
          </a:p>
          <a:p>
            <a:r>
              <a:rPr lang="en-US" altLang="ko-KR" dirty="0"/>
              <a:t>  </a:t>
            </a:r>
            <a:r>
              <a:rPr lang="en-US" altLang="ko-KR" sz="1000" dirty="0"/>
              <a:t>(</a:t>
            </a:r>
            <a:r>
              <a:rPr lang="en-US" altLang="ko-KR" sz="1000" dirty="0" err="1"/>
              <a:t>Radomly</a:t>
            </a:r>
            <a:r>
              <a:rPr lang="en-US" altLang="ko-KR" sz="1000" dirty="0"/>
              <a:t> choose feature)</a:t>
            </a:r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8E2381-31D3-4E1E-B871-B66FCADBAE57}"/>
              </a:ext>
            </a:extLst>
          </p:cNvPr>
          <p:cNvSpPr txBox="1"/>
          <p:nvPr/>
        </p:nvSpPr>
        <p:spPr>
          <a:xfrm>
            <a:off x="5986041" y="3454523"/>
            <a:ext cx="28217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Boosting</a:t>
            </a:r>
          </a:p>
          <a:p>
            <a:endParaRPr lang="en-US" altLang="ko-KR" dirty="0"/>
          </a:p>
          <a:p>
            <a:r>
              <a:rPr lang="en-US" altLang="ko-KR" dirty="0"/>
              <a:t>- AdaBoost</a:t>
            </a:r>
            <a:r>
              <a:rPr lang="en-US" altLang="ko-KR" sz="1000" dirty="0"/>
              <a:t>(Update parameter)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- Gradient Boosting</a:t>
            </a:r>
          </a:p>
          <a:p>
            <a:r>
              <a:rPr lang="en-US" altLang="ko-KR" dirty="0"/>
              <a:t>  </a:t>
            </a:r>
            <a:r>
              <a:rPr lang="en-US" altLang="ko-KR" sz="1000" dirty="0"/>
              <a:t>(Using residual error)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55039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How Random Forest works?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E7345A5-9E3D-4554-9754-5C64A0988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194" y="1226670"/>
            <a:ext cx="6976599" cy="295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2BC0DF9-FAD7-4D7E-8F67-1798345CB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975" y="1144446"/>
            <a:ext cx="6851818" cy="311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1E9FE34-FE85-49E5-A64D-C31E0283B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897" y="1451611"/>
            <a:ext cx="6676322" cy="31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9F69CC35-91A5-4017-B68E-B22395C95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50" y="813668"/>
            <a:ext cx="7892450" cy="402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5A951329-46EB-4193-9049-07B29B6A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756" y="893763"/>
            <a:ext cx="7790037" cy="424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52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How AdaBoost works?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B22A75A-04B4-460B-9782-06D90843C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844" y="1431668"/>
            <a:ext cx="6372870" cy="334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C35290CF-695E-4516-9558-C4A167310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05" y="845454"/>
            <a:ext cx="7877195" cy="396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8177C748-0CBF-4806-95FC-AF7F4BE98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963" y="768845"/>
            <a:ext cx="7397751" cy="400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E41D9143-A1CF-4AC8-B216-DB11B2CDD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886" y="768846"/>
            <a:ext cx="7712447" cy="406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9654B98E-D2B4-4C21-A15B-E399744B9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71" y="732655"/>
            <a:ext cx="7537494" cy="407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FA5308DD-E659-4961-B270-855F67EA5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07" y="736337"/>
            <a:ext cx="7828604" cy="407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02C8B37C-CE8D-4BB3-9C9F-01EA21996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793" y="781075"/>
            <a:ext cx="7784898" cy="41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176F2FD0-7A13-4A3A-B5BE-643E47BFD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45" y="677720"/>
            <a:ext cx="7919193" cy="41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CFC56B-C020-401C-8C10-17494B20B1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7512" y="737165"/>
            <a:ext cx="7075290" cy="4173911"/>
          </a:xfrm>
          <a:prstGeom prst="rect">
            <a:avLst/>
          </a:prstGeom>
        </p:spPr>
      </p:pic>
      <p:pic>
        <p:nvPicPr>
          <p:cNvPr id="7186" name="Picture 18">
            <a:extLst>
              <a:ext uri="{FF2B5EF4-FFF2-40B4-BE49-F238E27FC236}">
                <a16:creationId xmlns:a16="http://schemas.microsoft.com/office/drawing/2014/main" id="{2949F506-5807-4C2E-8BA8-3CF57CCC0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470" y="750515"/>
            <a:ext cx="7873542" cy="410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06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How Gradient boosting works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?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37ABC9E-DDB4-4A8A-885E-0EC67B28C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962" y="872226"/>
            <a:ext cx="7132801" cy="376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FADB489-1F5A-4F97-80F2-DC5093B06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962" y="780135"/>
            <a:ext cx="6413969" cy="385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8F288DD8-0B7A-40FD-882D-02C29238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950" y="827524"/>
            <a:ext cx="7396678" cy="400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D13B12D2-CF7F-436D-AE0E-FEDA7B760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845" y="827524"/>
            <a:ext cx="7575320" cy="392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D763739B-FF48-4A3B-86E8-DAC35221D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119" y="780135"/>
            <a:ext cx="7396678" cy="400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53964882-A17D-4EA4-8ECF-C9275337E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044" y="780135"/>
            <a:ext cx="356235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41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269</Words>
  <Application>Microsoft Office PowerPoint</Application>
  <PresentationFormat>화면 슬라이드 쇼(16:9)</PresentationFormat>
  <Paragraphs>45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Arial</vt:lpstr>
      <vt:lpstr>NanumGothic ExtraBold</vt:lpstr>
      <vt:lpstr>Noto Sans Light</vt:lpstr>
      <vt:lpstr>Apple SD Gothic Neo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my</dc:creator>
  <cp:lastModifiedBy>유상준</cp:lastModifiedBy>
  <cp:revision>59</cp:revision>
  <dcterms:modified xsi:type="dcterms:W3CDTF">2022-05-16T14:10:29Z</dcterms:modified>
</cp:coreProperties>
</file>